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  <p:embeddedFont>
      <p:font typeface="Aref Ruqaa"/>
      <p:regular r:id="rId14"/>
      <p:bold r:id="rId15"/>
    </p:embeddedFont>
    <p:embeddedFont>
      <p:font typeface="Merriweather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efRuqaa-bold.fntdata"/><Relationship Id="rId14" Type="http://schemas.openxmlformats.org/officeDocument/2006/relationships/font" Target="fonts/ArefRuqaa-regular.fntdata"/><Relationship Id="rId17" Type="http://schemas.openxmlformats.org/officeDocument/2006/relationships/font" Target="fonts/Merriweather-bold.fntdata"/><Relationship Id="rId16" Type="http://schemas.openxmlformats.org/officeDocument/2006/relationships/font" Target="fonts/Merriweather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boldItalic.fntdata"/><Relationship Id="rId6" Type="http://schemas.openxmlformats.org/officeDocument/2006/relationships/slide" Target="slides/slide1.xml"/><Relationship Id="rId18" Type="http://schemas.openxmlformats.org/officeDocument/2006/relationships/font" Target="fonts/Merriweather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4a2197170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b4a2197170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b4a2197170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b4a2197170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4a2197170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b4a2197170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-94350" y="2126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التصوف الإسلامي</a:t>
            </a:r>
            <a:endParaRPr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100"/>
              <a:t>محاضرة رقم 1</a:t>
            </a:r>
            <a:endParaRPr sz="31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/>
              <a:t>(ماجستير)</a:t>
            </a:r>
            <a:endParaRPr sz="2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1112525" y="205901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2900">
                <a:solidFill>
                  <a:srgbClr val="000000"/>
                </a:solidFill>
                <a:latin typeface="Aref Ruqaa"/>
                <a:ea typeface="Aref Ruqaa"/>
                <a:cs typeface="Aref Ruqaa"/>
                <a:sym typeface="Aref Ruqaa"/>
              </a:rPr>
              <a:t>أ.د/ فاطمة فؤاد عبدالحميد</a:t>
            </a:r>
            <a:endParaRPr sz="2900">
              <a:solidFill>
                <a:srgbClr val="000000"/>
              </a:solidFill>
              <a:latin typeface="Aref Ruqaa"/>
              <a:ea typeface="Aref Ruqaa"/>
              <a:cs typeface="Aref Ruqaa"/>
              <a:sym typeface="Aref Ruq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2500">
                <a:latin typeface="Roboto"/>
                <a:ea typeface="Roboto"/>
                <a:cs typeface="Roboto"/>
                <a:sym typeface="Roboto"/>
              </a:rPr>
              <a:t>العقيدة والسلوك عند </a:t>
            </a:r>
            <a:r>
              <a:rPr lang="ar" sz="2500">
                <a:latin typeface="Roboto"/>
                <a:ea typeface="Roboto"/>
                <a:cs typeface="Roboto"/>
                <a:sym typeface="Roboto"/>
              </a:rPr>
              <a:t>عبد الكريم</a:t>
            </a:r>
            <a:r>
              <a:rPr lang="ar" sz="2500">
                <a:latin typeface="Roboto"/>
                <a:ea typeface="Roboto"/>
                <a:cs typeface="Roboto"/>
                <a:sym typeface="Roboto"/>
              </a:rPr>
              <a:t> القشيري</a:t>
            </a:r>
            <a:endParaRPr sz="25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311725" y="1545300"/>
            <a:ext cx="8666700" cy="30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latin typeface="Arabic Typesetting"/>
                <a:ea typeface="Arabic Typesetting"/>
                <a:cs typeface="Arabic Typesetting"/>
                <a:sym typeface="Arabic Typesetting"/>
              </a:rPr>
              <a:t>ذهب القشيري إلي أن العقيدة والسلوك - الشريعة والحقيقة - وجهان لعملة واحدة لا يمكن الاستغناء بأحدهما عن الآخر ، وأن التصوف ليس شيئا زائدا على ما في القرآن أو سنة رسول الله (ص) بل هو تجسيد .</a:t>
            </a:r>
            <a:endParaRPr sz="2800"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2500">
                <a:latin typeface="Roboto"/>
                <a:ea typeface="Roboto"/>
                <a:cs typeface="Roboto"/>
                <a:sym typeface="Roboto"/>
              </a:rPr>
              <a:t>العقيدة والسلوك عند عبد الكريم القشيري</a:t>
            </a:r>
            <a:endParaRPr sz="25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311725" y="1545300"/>
            <a:ext cx="8666700" cy="30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latin typeface="Arabic Typesetting"/>
                <a:ea typeface="Arabic Typesetting"/>
                <a:cs typeface="Arabic Typesetting"/>
                <a:sym typeface="Arabic Typesetting"/>
              </a:rPr>
              <a:t>ويذهب القشيري ومعه أغلب الصوفية علي أن الناس في الإيمان على درجتين ، فالعقيدة بداية والسلوك ثمرة وغاية ، ولن يصل العبد إلي ما يشتهيه ويحبه إلا بعد الإقرار والتصديق بالعقيدة ، وهذا ما أكد عليه القشيري بفكرة المعتدل .</a:t>
            </a:r>
            <a:endParaRPr sz="2800"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2500">
                <a:latin typeface="Roboto"/>
                <a:ea typeface="Roboto"/>
                <a:cs typeface="Roboto"/>
                <a:sym typeface="Roboto"/>
              </a:rPr>
              <a:t>العقيدة والسلوك عند عبد الكريم القشيري</a:t>
            </a:r>
            <a:endParaRPr sz="25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/>
        </p:nvSpPr>
        <p:spPr>
          <a:xfrm>
            <a:off x="311725" y="1545300"/>
            <a:ext cx="8666700" cy="30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2800">
                <a:latin typeface="Arabic Typesetting"/>
                <a:ea typeface="Arabic Typesetting"/>
                <a:cs typeface="Arabic Typesetting"/>
                <a:sym typeface="Arabic Typesetting"/>
              </a:rPr>
              <a:t>وصدق التوحيد هو أن يكون دخوله في الأشياء بالله لله لا لغيره ، وخروجه عن الأشياء بالله لله لا لغيره ، فحسن الاعتقاد والأفعال من أهم أولويات صدق التوحيد .</a:t>
            </a:r>
            <a:endParaRPr sz="2800">
              <a:latin typeface="Arabic Typesetting"/>
              <a:ea typeface="Arabic Typesetting"/>
              <a:cs typeface="Arabic Typesetting"/>
              <a:sym typeface="Arabic Typesetting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